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60" r:id="rId5"/>
    <p:sldId id="261" r:id="rId6"/>
    <p:sldId id="272" r:id="rId7"/>
    <p:sldId id="273" r:id="rId8"/>
    <p:sldId id="274" r:id="rId9"/>
    <p:sldId id="275" r:id="rId10"/>
    <p:sldId id="290" r:id="rId11"/>
    <p:sldId id="276" r:id="rId12"/>
    <p:sldId id="277" r:id="rId13"/>
    <p:sldId id="278" r:id="rId14"/>
    <p:sldId id="291" r:id="rId15"/>
    <p:sldId id="280" r:id="rId16"/>
    <p:sldId id="279" r:id="rId17"/>
    <p:sldId id="281" r:id="rId18"/>
    <p:sldId id="282" r:id="rId19"/>
    <p:sldId id="283" r:id="rId20"/>
    <p:sldId id="284" r:id="rId21"/>
    <p:sldId id="285" r:id="rId22"/>
    <p:sldId id="286" r:id="rId23"/>
    <p:sldId id="287" r:id="rId24"/>
    <p:sldId id="288"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114" d="100"/>
          <a:sy n="114" d="100"/>
        </p:scale>
        <p:origin x="30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12/10/2022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12/10/2022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1800" b="1" kern="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Online COVID TEST and VACCINATION Booking System</a:t>
            </a:r>
            <a:br>
              <a:rPr lang="en-PK" sz="1800" b="1" kern="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Subtitle 2"/>
          <p:cNvSpPr>
            <a:spLocks noGrp="1"/>
          </p:cNvSpPr>
          <p:nvPr>
            <p:ph type="subTitle" idx="1"/>
          </p:nvPr>
        </p:nvSpPr>
        <p:spPr/>
        <p:txBody>
          <a:bodyPr/>
          <a:lstStyle/>
          <a:p>
            <a:r>
              <a:rPr lang="en-US" dirty="0"/>
              <a:t>WE MAKE SURE U CAN GET UR COVID TEST AS FAST AS POSSIBLE</a:t>
            </a:r>
          </a:p>
        </p:txBody>
      </p:sp>
    </p:spTree>
    <p:extLst>
      <p:ext uri="{BB962C8B-B14F-4D97-AF65-F5344CB8AC3E}">
        <p14:creationId xmlns:p14="http://schemas.microsoft.com/office/powerpoint/2010/main" val="2486152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89719-940D-579D-2E8A-2EE96D4B8051}"/>
              </a:ext>
            </a:extLst>
          </p:cNvPr>
          <p:cNvPicPr>
            <a:picLocks noChangeAspect="1"/>
          </p:cNvPicPr>
          <p:nvPr/>
        </p:nvPicPr>
        <p:blipFill>
          <a:blip r:embed="rId2"/>
          <a:stretch>
            <a:fillRect/>
          </a:stretch>
        </p:blipFill>
        <p:spPr>
          <a:xfrm>
            <a:off x="1757362" y="792213"/>
            <a:ext cx="8677275" cy="5273574"/>
          </a:xfrm>
          <a:prstGeom prst="rect">
            <a:avLst/>
          </a:prstGeom>
        </p:spPr>
      </p:pic>
    </p:spTree>
    <p:extLst>
      <p:ext uri="{BB962C8B-B14F-4D97-AF65-F5344CB8AC3E}">
        <p14:creationId xmlns:p14="http://schemas.microsoft.com/office/powerpoint/2010/main" val="684117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FC0A5-3452-4275-D487-F15E78F56052}"/>
              </a:ext>
            </a:extLst>
          </p:cNvPr>
          <p:cNvSpPr>
            <a:spLocks noGrp="1"/>
          </p:cNvSpPr>
          <p:nvPr>
            <p:ph type="ctrTitle"/>
          </p:nvPr>
        </p:nvSpPr>
        <p:spPr/>
        <p:txBody>
          <a:bodyPr/>
          <a:lstStyle/>
          <a:p>
            <a:r>
              <a:rPr lang="en-US" sz="4000" dirty="0"/>
              <a:t>BOOKING A VACCINATION APPOINTMENT</a:t>
            </a:r>
            <a:endParaRPr lang="en-PK" sz="4000" dirty="0"/>
          </a:p>
        </p:txBody>
      </p:sp>
      <p:sp>
        <p:nvSpPr>
          <p:cNvPr id="3" name="Subtitle 2">
            <a:extLst>
              <a:ext uri="{FF2B5EF4-FFF2-40B4-BE49-F238E27FC236}">
                <a16:creationId xmlns:a16="http://schemas.microsoft.com/office/drawing/2014/main" id="{85DC83B6-4317-722E-E6F2-01AFE60ADEB3}"/>
              </a:ext>
            </a:extLst>
          </p:cNvPr>
          <p:cNvSpPr>
            <a:spLocks noGrp="1"/>
          </p:cNvSpPr>
          <p:nvPr>
            <p:ph type="subTitle" idx="1"/>
          </p:nvPr>
        </p:nvSpPr>
        <p:spPr/>
        <p:txBody>
          <a:bodyPr/>
          <a:lstStyle/>
          <a:p>
            <a:r>
              <a:rPr lang="en-US" sz="1800" kern="1200" dirty="0">
                <a:solidFill>
                  <a:srgbClr val="000000"/>
                </a:solidFill>
                <a:effectLst/>
                <a:latin typeface="Garamond" panose="02020404030301010803" pitchFamily="18" charset="0"/>
                <a:ea typeface="+mn-ea"/>
                <a:cs typeface="+mn-cs"/>
              </a:rPr>
              <a:t>We will go through how the data moves</a:t>
            </a:r>
            <a:endParaRPr lang="en-PK" dirty="0">
              <a:effectLst/>
            </a:endParaRPr>
          </a:p>
          <a:p>
            <a:endParaRPr lang="en-PK" dirty="0"/>
          </a:p>
        </p:txBody>
      </p:sp>
    </p:spTree>
    <p:extLst>
      <p:ext uri="{BB962C8B-B14F-4D97-AF65-F5344CB8AC3E}">
        <p14:creationId xmlns:p14="http://schemas.microsoft.com/office/powerpoint/2010/main" val="1174866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D4D895-D2CF-AD81-C800-3AC926C9BD43}"/>
              </a:ext>
            </a:extLst>
          </p:cNvPr>
          <p:cNvSpPr>
            <a:spLocks noGrp="1"/>
          </p:cNvSpPr>
          <p:nvPr>
            <p:ph type="body" sz="half" idx="2"/>
          </p:nvPr>
        </p:nvSpPr>
        <p:spPr/>
        <p:txBody>
          <a:bodyPr/>
          <a:lstStyle/>
          <a:p>
            <a:r>
              <a:rPr lang="en-US" dirty="0"/>
              <a:t>First a patient fill their detail and at their selected time he/she can visit selected hospital for vaccination</a:t>
            </a:r>
            <a:endParaRPr lang="en-PK" dirty="0"/>
          </a:p>
        </p:txBody>
      </p:sp>
      <p:pic>
        <p:nvPicPr>
          <p:cNvPr id="5" name="Picture 4">
            <a:extLst>
              <a:ext uri="{FF2B5EF4-FFF2-40B4-BE49-F238E27FC236}">
                <a16:creationId xmlns:a16="http://schemas.microsoft.com/office/drawing/2014/main" id="{26D90AEE-DB78-E709-8CA4-72DCD43CA7BA}"/>
              </a:ext>
            </a:extLst>
          </p:cNvPr>
          <p:cNvPicPr>
            <a:picLocks noChangeAspect="1"/>
          </p:cNvPicPr>
          <p:nvPr/>
        </p:nvPicPr>
        <p:blipFill>
          <a:blip r:embed="rId2"/>
          <a:stretch>
            <a:fillRect/>
          </a:stretch>
        </p:blipFill>
        <p:spPr>
          <a:xfrm>
            <a:off x="1260057" y="908368"/>
            <a:ext cx="9671885" cy="4099859"/>
          </a:xfrm>
          <a:prstGeom prst="rect">
            <a:avLst/>
          </a:prstGeom>
        </p:spPr>
      </p:pic>
    </p:spTree>
    <p:extLst>
      <p:ext uri="{BB962C8B-B14F-4D97-AF65-F5344CB8AC3E}">
        <p14:creationId xmlns:p14="http://schemas.microsoft.com/office/powerpoint/2010/main" val="1951353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86BF72-4A40-C89C-8F38-87B38E292E27}"/>
              </a:ext>
            </a:extLst>
          </p:cNvPr>
          <p:cNvSpPr>
            <a:spLocks noGrp="1"/>
          </p:cNvSpPr>
          <p:nvPr>
            <p:ph type="body" sz="half" idx="2"/>
          </p:nvPr>
        </p:nvSpPr>
        <p:spPr/>
        <p:txBody>
          <a:bodyPr/>
          <a:lstStyle/>
          <a:p>
            <a:r>
              <a:rPr lang="en-US" dirty="0"/>
              <a:t>When Vaccination is completed then selected hospital login and update patient remarks like in status(1</a:t>
            </a:r>
            <a:r>
              <a:rPr lang="en-US" baseline="30000" dirty="0"/>
              <a:t>st</a:t>
            </a:r>
            <a:r>
              <a:rPr lang="en-US" dirty="0"/>
              <a:t> dose,2</a:t>
            </a:r>
            <a:r>
              <a:rPr lang="en-US" baseline="30000" dirty="0"/>
              <a:t>nd</a:t>
            </a:r>
            <a:r>
              <a:rPr lang="en-US" dirty="0"/>
              <a:t> </a:t>
            </a:r>
            <a:r>
              <a:rPr lang="en-US" dirty="0" err="1"/>
              <a:t>dose,full</a:t>
            </a:r>
            <a:r>
              <a:rPr lang="en-US" dirty="0"/>
              <a:t> dose)</a:t>
            </a:r>
            <a:endParaRPr lang="en-PK" dirty="0"/>
          </a:p>
          <a:p>
            <a:endParaRPr lang="en-PK" dirty="0"/>
          </a:p>
        </p:txBody>
      </p:sp>
      <p:pic>
        <p:nvPicPr>
          <p:cNvPr id="5" name="Picture 4">
            <a:extLst>
              <a:ext uri="{FF2B5EF4-FFF2-40B4-BE49-F238E27FC236}">
                <a16:creationId xmlns:a16="http://schemas.microsoft.com/office/drawing/2014/main" id="{12A90607-CBE6-E213-F195-17DD8DD46165}"/>
              </a:ext>
            </a:extLst>
          </p:cNvPr>
          <p:cNvPicPr>
            <a:picLocks noChangeAspect="1"/>
          </p:cNvPicPr>
          <p:nvPr/>
        </p:nvPicPr>
        <p:blipFill>
          <a:blip r:embed="rId2"/>
          <a:stretch>
            <a:fillRect/>
          </a:stretch>
        </p:blipFill>
        <p:spPr>
          <a:xfrm>
            <a:off x="1093716" y="917240"/>
            <a:ext cx="10004568" cy="1246505"/>
          </a:xfrm>
          <a:prstGeom prst="rect">
            <a:avLst/>
          </a:prstGeom>
        </p:spPr>
      </p:pic>
      <p:pic>
        <p:nvPicPr>
          <p:cNvPr id="6" name="Picture 5">
            <a:extLst>
              <a:ext uri="{FF2B5EF4-FFF2-40B4-BE49-F238E27FC236}">
                <a16:creationId xmlns:a16="http://schemas.microsoft.com/office/drawing/2014/main" id="{E0825487-6C7E-BA79-0B01-2B590C54617C}"/>
              </a:ext>
            </a:extLst>
          </p:cNvPr>
          <p:cNvPicPr>
            <a:picLocks noChangeAspect="1"/>
          </p:cNvPicPr>
          <p:nvPr/>
        </p:nvPicPr>
        <p:blipFill>
          <a:blip r:embed="rId3"/>
          <a:stretch>
            <a:fillRect/>
          </a:stretch>
        </p:blipFill>
        <p:spPr>
          <a:xfrm>
            <a:off x="1093716" y="2163744"/>
            <a:ext cx="10004568" cy="2626369"/>
          </a:xfrm>
          <a:prstGeom prst="rect">
            <a:avLst/>
          </a:prstGeom>
        </p:spPr>
      </p:pic>
    </p:spTree>
    <p:extLst>
      <p:ext uri="{BB962C8B-B14F-4D97-AF65-F5344CB8AC3E}">
        <p14:creationId xmlns:p14="http://schemas.microsoft.com/office/powerpoint/2010/main" val="2880509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D57E-0288-9565-348E-3976886994EB}"/>
              </a:ext>
            </a:extLst>
          </p:cNvPr>
          <p:cNvPicPr>
            <a:picLocks noChangeAspect="1"/>
          </p:cNvPicPr>
          <p:nvPr/>
        </p:nvPicPr>
        <p:blipFill>
          <a:blip r:embed="rId2"/>
          <a:stretch>
            <a:fillRect/>
          </a:stretch>
        </p:blipFill>
        <p:spPr>
          <a:xfrm>
            <a:off x="1381125" y="875230"/>
            <a:ext cx="9429750" cy="5107540"/>
          </a:xfrm>
          <a:prstGeom prst="rect">
            <a:avLst/>
          </a:prstGeom>
        </p:spPr>
      </p:pic>
    </p:spTree>
    <p:extLst>
      <p:ext uri="{BB962C8B-B14F-4D97-AF65-F5344CB8AC3E}">
        <p14:creationId xmlns:p14="http://schemas.microsoft.com/office/powerpoint/2010/main" val="4276288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7136-FEAA-78AD-E5CD-C3DC23A8A496}"/>
              </a:ext>
            </a:extLst>
          </p:cNvPr>
          <p:cNvSpPr>
            <a:spLocks noGrp="1"/>
          </p:cNvSpPr>
          <p:nvPr>
            <p:ph type="ctrTitle"/>
          </p:nvPr>
        </p:nvSpPr>
        <p:spPr/>
        <p:txBody>
          <a:bodyPr/>
          <a:lstStyle/>
          <a:p>
            <a:r>
              <a:rPr lang="en-US" dirty="0"/>
              <a:t>Front end</a:t>
            </a:r>
            <a:endParaRPr lang="en-PK" dirty="0"/>
          </a:p>
        </p:txBody>
      </p:sp>
    </p:spTree>
    <p:extLst>
      <p:ext uri="{BB962C8B-B14F-4D97-AF65-F5344CB8AC3E}">
        <p14:creationId xmlns:p14="http://schemas.microsoft.com/office/powerpoint/2010/main" val="3460449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A5B925-AE8E-AD55-4630-357D6076E3E2}"/>
              </a:ext>
            </a:extLst>
          </p:cNvPr>
          <p:cNvSpPr>
            <a:spLocks noGrp="1"/>
          </p:cNvSpPr>
          <p:nvPr>
            <p:ph type="body" sz="half" idx="2"/>
          </p:nvPr>
        </p:nvSpPr>
        <p:spPr/>
        <p:txBody>
          <a:bodyPr/>
          <a:lstStyle/>
          <a:p>
            <a:r>
              <a:rPr lang="en-US" dirty="0"/>
              <a:t>Here a patient can Book A covid test or vaccination appointment or login/signup</a:t>
            </a:r>
            <a:endParaRPr lang="en-PK" dirty="0"/>
          </a:p>
        </p:txBody>
      </p:sp>
      <p:pic>
        <p:nvPicPr>
          <p:cNvPr id="5" name="Picture 4">
            <a:extLst>
              <a:ext uri="{FF2B5EF4-FFF2-40B4-BE49-F238E27FC236}">
                <a16:creationId xmlns:a16="http://schemas.microsoft.com/office/drawing/2014/main" id="{29FE5037-BB2F-4864-E3BA-B7DC8D19A23C}"/>
              </a:ext>
            </a:extLst>
          </p:cNvPr>
          <p:cNvPicPr>
            <a:picLocks noChangeAspect="1"/>
          </p:cNvPicPr>
          <p:nvPr/>
        </p:nvPicPr>
        <p:blipFill>
          <a:blip r:embed="rId2"/>
          <a:stretch>
            <a:fillRect/>
          </a:stretch>
        </p:blipFill>
        <p:spPr>
          <a:xfrm>
            <a:off x="1022408" y="803333"/>
            <a:ext cx="10147184" cy="4423008"/>
          </a:xfrm>
          <a:prstGeom prst="rect">
            <a:avLst/>
          </a:prstGeom>
        </p:spPr>
      </p:pic>
    </p:spTree>
    <p:extLst>
      <p:ext uri="{BB962C8B-B14F-4D97-AF65-F5344CB8AC3E}">
        <p14:creationId xmlns:p14="http://schemas.microsoft.com/office/powerpoint/2010/main" val="3584491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16FBAD-1642-A75C-4C77-9E341B648C6C}"/>
              </a:ext>
            </a:extLst>
          </p:cNvPr>
          <p:cNvPicPr>
            <a:picLocks noChangeAspect="1"/>
          </p:cNvPicPr>
          <p:nvPr/>
        </p:nvPicPr>
        <p:blipFill>
          <a:blip r:embed="rId2"/>
          <a:stretch>
            <a:fillRect/>
          </a:stretch>
        </p:blipFill>
        <p:spPr>
          <a:xfrm>
            <a:off x="2266426" y="732029"/>
            <a:ext cx="7659147" cy="3112135"/>
          </a:xfrm>
          <a:prstGeom prst="rect">
            <a:avLst/>
          </a:prstGeom>
        </p:spPr>
      </p:pic>
      <p:pic>
        <p:nvPicPr>
          <p:cNvPr id="3" name="Picture 2">
            <a:extLst>
              <a:ext uri="{FF2B5EF4-FFF2-40B4-BE49-F238E27FC236}">
                <a16:creationId xmlns:a16="http://schemas.microsoft.com/office/drawing/2014/main" id="{B773B4B9-2E55-3E4C-C288-961AD506238D}"/>
              </a:ext>
            </a:extLst>
          </p:cNvPr>
          <p:cNvPicPr>
            <a:picLocks noChangeAspect="1"/>
          </p:cNvPicPr>
          <p:nvPr/>
        </p:nvPicPr>
        <p:blipFill>
          <a:blip r:embed="rId3"/>
          <a:stretch>
            <a:fillRect/>
          </a:stretch>
        </p:blipFill>
        <p:spPr>
          <a:xfrm>
            <a:off x="3124199" y="4089453"/>
            <a:ext cx="5943600" cy="2036518"/>
          </a:xfrm>
          <a:prstGeom prst="rect">
            <a:avLst/>
          </a:prstGeom>
        </p:spPr>
      </p:pic>
    </p:spTree>
    <p:extLst>
      <p:ext uri="{BB962C8B-B14F-4D97-AF65-F5344CB8AC3E}">
        <p14:creationId xmlns:p14="http://schemas.microsoft.com/office/powerpoint/2010/main" val="1394063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4F3D9F-5F77-4E6C-C3A4-77707611562B}"/>
              </a:ext>
            </a:extLst>
          </p:cNvPr>
          <p:cNvPicPr>
            <a:picLocks noChangeAspect="1"/>
          </p:cNvPicPr>
          <p:nvPr/>
        </p:nvPicPr>
        <p:blipFill>
          <a:blip r:embed="rId2"/>
          <a:stretch>
            <a:fillRect/>
          </a:stretch>
        </p:blipFill>
        <p:spPr>
          <a:xfrm>
            <a:off x="2494501" y="885134"/>
            <a:ext cx="7202997" cy="2973705"/>
          </a:xfrm>
          <a:prstGeom prst="rect">
            <a:avLst/>
          </a:prstGeom>
        </p:spPr>
      </p:pic>
      <p:pic>
        <p:nvPicPr>
          <p:cNvPr id="3" name="Picture 2">
            <a:extLst>
              <a:ext uri="{FF2B5EF4-FFF2-40B4-BE49-F238E27FC236}">
                <a16:creationId xmlns:a16="http://schemas.microsoft.com/office/drawing/2014/main" id="{0E601AE4-A130-E70F-DA90-961C35F0D9A7}"/>
              </a:ext>
            </a:extLst>
          </p:cNvPr>
          <p:cNvPicPr>
            <a:picLocks noChangeAspect="1"/>
          </p:cNvPicPr>
          <p:nvPr/>
        </p:nvPicPr>
        <p:blipFill>
          <a:blip r:embed="rId3"/>
          <a:stretch>
            <a:fillRect/>
          </a:stretch>
        </p:blipFill>
        <p:spPr>
          <a:xfrm>
            <a:off x="3124199" y="3858839"/>
            <a:ext cx="5943600" cy="1614170"/>
          </a:xfrm>
          <a:prstGeom prst="rect">
            <a:avLst/>
          </a:prstGeom>
        </p:spPr>
      </p:pic>
    </p:spTree>
    <p:extLst>
      <p:ext uri="{BB962C8B-B14F-4D97-AF65-F5344CB8AC3E}">
        <p14:creationId xmlns:p14="http://schemas.microsoft.com/office/powerpoint/2010/main" val="155935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3D3E83-D67F-F7D5-0C5B-0DD2D5613706}"/>
              </a:ext>
            </a:extLst>
          </p:cNvPr>
          <p:cNvPicPr>
            <a:picLocks noChangeAspect="1"/>
          </p:cNvPicPr>
          <p:nvPr/>
        </p:nvPicPr>
        <p:blipFill>
          <a:blip r:embed="rId2"/>
          <a:stretch>
            <a:fillRect/>
          </a:stretch>
        </p:blipFill>
        <p:spPr>
          <a:xfrm>
            <a:off x="3124200" y="921737"/>
            <a:ext cx="5943600" cy="1578182"/>
          </a:xfrm>
          <a:prstGeom prst="rect">
            <a:avLst/>
          </a:prstGeom>
        </p:spPr>
      </p:pic>
      <p:pic>
        <p:nvPicPr>
          <p:cNvPr id="3" name="Picture 2">
            <a:extLst>
              <a:ext uri="{FF2B5EF4-FFF2-40B4-BE49-F238E27FC236}">
                <a16:creationId xmlns:a16="http://schemas.microsoft.com/office/drawing/2014/main" id="{96EE93C9-A8A0-2E25-6837-AF1EDF7105AB}"/>
              </a:ext>
            </a:extLst>
          </p:cNvPr>
          <p:cNvPicPr>
            <a:picLocks noChangeAspect="1"/>
          </p:cNvPicPr>
          <p:nvPr/>
        </p:nvPicPr>
        <p:blipFill>
          <a:blip r:embed="rId3"/>
          <a:stretch>
            <a:fillRect/>
          </a:stretch>
        </p:blipFill>
        <p:spPr>
          <a:xfrm>
            <a:off x="2329693" y="2723378"/>
            <a:ext cx="7532614" cy="3097420"/>
          </a:xfrm>
          <a:prstGeom prst="rect">
            <a:avLst/>
          </a:prstGeom>
        </p:spPr>
      </p:pic>
    </p:spTree>
    <p:extLst>
      <p:ext uri="{BB962C8B-B14F-4D97-AF65-F5344CB8AC3E}">
        <p14:creationId xmlns:p14="http://schemas.microsoft.com/office/powerpoint/2010/main" val="932880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0493895"/>
              </p:ext>
            </p:extLst>
          </p:nvPr>
        </p:nvGraphicFramePr>
        <p:xfrm>
          <a:off x="1295399" y="2550253"/>
          <a:ext cx="9501231" cy="2194560"/>
        </p:xfrm>
        <a:graphic>
          <a:graphicData uri="http://schemas.openxmlformats.org/drawingml/2006/table">
            <a:tbl>
              <a:tblPr firstRow="1" bandRow="1">
                <a:tableStyleId>{5C22544A-7EE6-4342-B048-85BDC9FD1C3A}</a:tableStyleId>
              </a:tblPr>
              <a:tblGrid>
                <a:gridCol w="9501231">
                  <a:extLst>
                    <a:ext uri="{9D8B030D-6E8A-4147-A177-3AD203B41FA5}">
                      <a16:colId xmlns:a16="http://schemas.microsoft.com/office/drawing/2014/main" val="20000"/>
                    </a:ext>
                  </a:extLst>
                </a:gridCol>
              </a:tblGrid>
              <a:tr h="160642">
                <a:tc>
                  <a:txBody>
                    <a:bodyPr/>
                    <a:lstStyle/>
                    <a:p>
                      <a:pPr algn="ctr"/>
                      <a:r>
                        <a:rPr lang="en-US" dirty="0"/>
                        <a:t>ORDER OF PRESENTATION</a:t>
                      </a:r>
                    </a:p>
                  </a:txBody>
                  <a:tcPr/>
                </a:tc>
                <a:extLst>
                  <a:ext uri="{0D108BD9-81ED-4DB2-BD59-A6C34878D82A}">
                    <a16:rowId xmlns:a16="http://schemas.microsoft.com/office/drawing/2014/main" val="10000"/>
                  </a:ext>
                </a:extLst>
              </a:tr>
              <a:tr h="160642">
                <a:tc>
                  <a:txBody>
                    <a:bodyPr/>
                    <a:lstStyle/>
                    <a:p>
                      <a:pPr algn="ctr"/>
                      <a:r>
                        <a:rPr lang="en-US" dirty="0"/>
                        <a:t>BOOKING A COVID TEST</a:t>
                      </a:r>
                    </a:p>
                  </a:txBody>
                  <a:tcPr/>
                </a:tc>
                <a:extLst>
                  <a:ext uri="{0D108BD9-81ED-4DB2-BD59-A6C34878D82A}">
                    <a16:rowId xmlns:a16="http://schemas.microsoft.com/office/drawing/2014/main" val="10001"/>
                  </a:ext>
                </a:extLst>
              </a:tr>
              <a:tr h="179135">
                <a:tc>
                  <a:txBody>
                    <a:bodyPr/>
                    <a:lstStyle/>
                    <a:p>
                      <a:pPr algn="ctr"/>
                      <a:r>
                        <a:rPr lang="en-US" dirty="0"/>
                        <a:t> BOOKING A VACCINATION APPOINTMENT</a:t>
                      </a:r>
                    </a:p>
                  </a:txBody>
                  <a:tcPr/>
                </a:tc>
                <a:extLst>
                  <a:ext uri="{0D108BD9-81ED-4DB2-BD59-A6C34878D82A}">
                    <a16:rowId xmlns:a16="http://schemas.microsoft.com/office/drawing/2014/main" val="10002"/>
                  </a:ext>
                </a:extLst>
              </a:tr>
              <a:tr h="160642">
                <a:tc>
                  <a:txBody>
                    <a:bodyPr/>
                    <a:lstStyle/>
                    <a:p>
                      <a:pPr algn="ctr"/>
                      <a:r>
                        <a:rPr lang="en-US" dirty="0"/>
                        <a:t>FRONT END</a:t>
                      </a:r>
                    </a:p>
                  </a:txBody>
                  <a:tcPr/>
                </a:tc>
                <a:extLst>
                  <a:ext uri="{0D108BD9-81ED-4DB2-BD59-A6C34878D82A}">
                    <a16:rowId xmlns:a16="http://schemas.microsoft.com/office/drawing/2014/main" val="10003"/>
                  </a:ext>
                </a:extLst>
              </a:tr>
              <a:tr h="160642">
                <a:tc>
                  <a:txBody>
                    <a:bodyPr/>
                    <a:lstStyle/>
                    <a:p>
                      <a:pPr algn="ctr"/>
                      <a:r>
                        <a:rPr lang="en-US" dirty="0"/>
                        <a:t>BACK END</a:t>
                      </a:r>
                    </a:p>
                  </a:txBody>
                  <a:tcPr/>
                </a:tc>
                <a:extLst>
                  <a:ext uri="{0D108BD9-81ED-4DB2-BD59-A6C34878D82A}">
                    <a16:rowId xmlns:a16="http://schemas.microsoft.com/office/drawing/2014/main" val="10004"/>
                  </a:ext>
                </a:extLst>
              </a:tr>
              <a:tr h="160642">
                <a:tc>
                  <a:txBody>
                    <a:bodyPr/>
                    <a:lstStyle/>
                    <a:p>
                      <a:pPr algn="ctr"/>
                      <a:r>
                        <a:rPr lang="en-US" dirty="0"/>
                        <a:t>DATABASE</a:t>
                      </a:r>
                    </a:p>
                  </a:txBody>
                  <a:tcPr/>
                </a:tc>
                <a:extLst>
                  <a:ext uri="{0D108BD9-81ED-4DB2-BD59-A6C34878D82A}">
                    <a16:rowId xmlns:a16="http://schemas.microsoft.com/office/drawing/2014/main" val="2743034256"/>
                  </a:ext>
                </a:extLst>
              </a:tr>
            </a:tbl>
          </a:graphicData>
        </a:graphic>
      </p:graphicFrame>
    </p:spTree>
    <p:extLst>
      <p:ext uri="{BB962C8B-B14F-4D97-AF65-F5344CB8AC3E}">
        <p14:creationId xmlns:p14="http://schemas.microsoft.com/office/powerpoint/2010/main" val="4146244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90A2-F59D-A355-B27D-ABA06FF227AB}"/>
              </a:ext>
            </a:extLst>
          </p:cNvPr>
          <p:cNvSpPr>
            <a:spLocks noGrp="1"/>
          </p:cNvSpPr>
          <p:nvPr>
            <p:ph type="ctrTitle"/>
          </p:nvPr>
        </p:nvSpPr>
        <p:spPr/>
        <p:txBody>
          <a:bodyPr/>
          <a:lstStyle/>
          <a:p>
            <a:r>
              <a:rPr lang="en-US" dirty="0"/>
              <a:t>Back End</a:t>
            </a:r>
            <a:endParaRPr lang="en-PK" dirty="0"/>
          </a:p>
        </p:txBody>
      </p:sp>
    </p:spTree>
    <p:extLst>
      <p:ext uri="{BB962C8B-B14F-4D97-AF65-F5344CB8AC3E}">
        <p14:creationId xmlns:p14="http://schemas.microsoft.com/office/powerpoint/2010/main" val="4077396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6FF6D3-03EE-4CD5-8F94-3A6BF1C749C1}"/>
              </a:ext>
            </a:extLst>
          </p:cNvPr>
          <p:cNvPicPr>
            <a:picLocks noChangeAspect="1"/>
          </p:cNvPicPr>
          <p:nvPr/>
        </p:nvPicPr>
        <p:blipFill>
          <a:blip r:embed="rId2"/>
          <a:stretch>
            <a:fillRect/>
          </a:stretch>
        </p:blipFill>
        <p:spPr>
          <a:xfrm>
            <a:off x="6096000" y="872009"/>
            <a:ext cx="5078136" cy="3221819"/>
          </a:xfrm>
          <a:prstGeom prst="rect">
            <a:avLst/>
          </a:prstGeom>
        </p:spPr>
      </p:pic>
      <p:pic>
        <p:nvPicPr>
          <p:cNvPr id="4" name="Picture 3">
            <a:extLst>
              <a:ext uri="{FF2B5EF4-FFF2-40B4-BE49-F238E27FC236}">
                <a16:creationId xmlns:a16="http://schemas.microsoft.com/office/drawing/2014/main" id="{1C34F8F1-4BEB-2FD2-3EB8-847EEF68A001}"/>
              </a:ext>
            </a:extLst>
          </p:cNvPr>
          <p:cNvPicPr>
            <a:picLocks noChangeAspect="1"/>
          </p:cNvPicPr>
          <p:nvPr/>
        </p:nvPicPr>
        <p:blipFill>
          <a:blip r:embed="rId3"/>
          <a:stretch>
            <a:fillRect/>
          </a:stretch>
        </p:blipFill>
        <p:spPr>
          <a:xfrm>
            <a:off x="1258349" y="872009"/>
            <a:ext cx="4837651" cy="3221819"/>
          </a:xfrm>
          <a:prstGeom prst="rect">
            <a:avLst/>
          </a:prstGeom>
        </p:spPr>
      </p:pic>
      <p:sp>
        <p:nvSpPr>
          <p:cNvPr id="5" name="TextBox 4">
            <a:extLst>
              <a:ext uri="{FF2B5EF4-FFF2-40B4-BE49-F238E27FC236}">
                <a16:creationId xmlns:a16="http://schemas.microsoft.com/office/drawing/2014/main" id="{FC7B4D45-AE3F-FF9E-F746-C6A11F38815F}"/>
              </a:ext>
            </a:extLst>
          </p:cNvPr>
          <p:cNvSpPr txBox="1"/>
          <p:nvPr/>
        </p:nvSpPr>
        <p:spPr>
          <a:xfrm>
            <a:off x="2701255" y="4404220"/>
            <a:ext cx="1820411" cy="369332"/>
          </a:xfrm>
          <a:prstGeom prst="rect">
            <a:avLst/>
          </a:prstGeom>
          <a:noFill/>
        </p:spPr>
        <p:txBody>
          <a:bodyPr wrap="square" rtlCol="0">
            <a:spAutoFit/>
          </a:bodyPr>
          <a:lstStyle/>
          <a:p>
            <a:r>
              <a:rPr lang="en-US" dirty="0"/>
              <a:t>Admin login</a:t>
            </a:r>
            <a:endParaRPr lang="en-PK" dirty="0"/>
          </a:p>
        </p:txBody>
      </p:sp>
      <p:sp>
        <p:nvSpPr>
          <p:cNvPr id="6" name="TextBox 5">
            <a:extLst>
              <a:ext uri="{FF2B5EF4-FFF2-40B4-BE49-F238E27FC236}">
                <a16:creationId xmlns:a16="http://schemas.microsoft.com/office/drawing/2014/main" id="{842E8C1E-E3AC-363B-2533-EF4AED69EF40}"/>
              </a:ext>
            </a:extLst>
          </p:cNvPr>
          <p:cNvSpPr txBox="1"/>
          <p:nvPr/>
        </p:nvSpPr>
        <p:spPr>
          <a:xfrm>
            <a:off x="8263156" y="4404220"/>
            <a:ext cx="1820411" cy="369332"/>
          </a:xfrm>
          <a:prstGeom prst="rect">
            <a:avLst/>
          </a:prstGeom>
          <a:noFill/>
        </p:spPr>
        <p:txBody>
          <a:bodyPr wrap="square" rtlCol="0">
            <a:spAutoFit/>
          </a:bodyPr>
          <a:lstStyle/>
          <a:p>
            <a:r>
              <a:rPr lang="en-US" dirty="0"/>
              <a:t>Hospital Login</a:t>
            </a:r>
            <a:endParaRPr lang="en-PK" dirty="0"/>
          </a:p>
        </p:txBody>
      </p:sp>
    </p:spTree>
    <p:extLst>
      <p:ext uri="{BB962C8B-B14F-4D97-AF65-F5344CB8AC3E}">
        <p14:creationId xmlns:p14="http://schemas.microsoft.com/office/powerpoint/2010/main" val="2848458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EB80D2-D88E-1ACC-8DF6-EB61C883AB1F}"/>
              </a:ext>
            </a:extLst>
          </p:cNvPr>
          <p:cNvPicPr>
            <a:picLocks noChangeAspect="1"/>
          </p:cNvPicPr>
          <p:nvPr/>
        </p:nvPicPr>
        <p:blipFill>
          <a:blip r:embed="rId2"/>
          <a:stretch>
            <a:fillRect/>
          </a:stretch>
        </p:blipFill>
        <p:spPr>
          <a:xfrm>
            <a:off x="2094451" y="1335947"/>
            <a:ext cx="8003097" cy="4186106"/>
          </a:xfrm>
          <a:prstGeom prst="rect">
            <a:avLst/>
          </a:prstGeom>
        </p:spPr>
      </p:pic>
    </p:spTree>
    <p:extLst>
      <p:ext uri="{BB962C8B-B14F-4D97-AF65-F5344CB8AC3E}">
        <p14:creationId xmlns:p14="http://schemas.microsoft.com/office/powerpoint/2010/main" val="721102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60ED03-ED41-D1E3-4640-66595578B34E}"/>
              </a:ext>
            </a:extLst>
          </p:cNvPr>
          <p:cNvPicPr>
            <a:picLocks noChangeAspect="1"/>
          </p:cNvPicPr>
          <p:nvPr/>
        </p:nvPicPr>
        <p:blipFill>
          <a:blip r:embed="rId2"/>
          <a:stretch>
            <a:fillRect/>
          </a:stretch>
        </p:blipFill>
        <p:spPr>
          <a:xfrm>
            <a:off x="1012272" y="1166070"/>
            <a:ext cx="10167456" cy="4202884"/>
          </a:xfrm>
          <a:prstGeom prst="rect">
            <a:avLst/>
          </a:prstGeom>
        </p:spPr>
      </p:pic>
    </p:spTree>
    <p:extLst>
      <p:ext uri="{BB962C8B-B14F-4D97-AF65-F5344CB8AC3E}">
        <p14:creationId xmlns:p14="http://schemas.microsoft.com/office/powerpoint/2010/main" val="2982852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36ED-4B97-F74B-E7B2-174FCD197060}"/>
              </a:ext>
            </a:extLst>
          </p:cNvPr>
          <p:cNvSpPr>
            <a:spLocks noGrp="1"/>
          </p:cNvSpPr>
          <p:nvPr>
            <p:ph type="ctrTitle"/>
          </p:nvPr>
        </p:nvSpPr>
        <p:spPr/>
        <p:txBody>
          <a:bodyPr/>
          <a:lstStyle/>
          <a:p>
            <a:r>
              <a:rPr lang="en-US" dirty="0"/>
              <a:t>DATABASE</a:t>
            </a:r>
            <a:endParaRPr lang="en-PK" dirty="0"/>
          </a:p>
        </p:txBody>
      </p:sp>
    </p:spTree>
    <p:extLst>
      <p:ext uri="{BB962C8B-B14F-4D97-AF65-F5344CB8AC3E}">
        <p14:creationId xmlns:p14="http://schemas.microsoft.com/office/powerpoint/2010/main" val="2426788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A97D53-7477-8B34-B46F-94B12B06308B}"/>
              </a:ext>
            </a:extLst>
          </p:cNvPr>
          <p:cNvPicPr>
            <a:picLocks noChangeAspect="1"/>
          </p:cNvPicPr>
          <p:nvPr/>
        </p:nvPicPr>
        <p:blipFill>
          <a:blip r:embed="rId2"/>
          <a:stretch>
            <a:fillRect/>
          </a:stretch>
        </p:blipFill>
        <p:spPr>
          <a:xfrm>
            <a:off x="1547812" y="1124125"/>
            <a:ext cx="9096375" cy="4211273"/>
          </a:xfrm>
          <a:prstGeom prst="rect">
            <a:avLst/>
          </a:prstGeom>
        </p:spPr>
      </p:pic>
    </p:spTree>
    <p:extLst>
      <p:ext uri="{BB962C8B-B14F-4D97-AF65-F5344CB8AC3E}">
        <p14:creationId xmlns:p14="http://schemas.microsoft.com/office/powerpoint/2010/main" val="80263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US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98683241"/>
              </p:ext>
            </p:extLst>
          </p:nvPr>
        </p:nvGraphicFramePr>
        <p:xfrm>
          <a:off x="1295402" y="2566553"/>
          <a:ext cx="9601195" cy="3289341"/>
        </p:xfrm>
        <a:graphic>
          <a:graphicData uri="http://schemas.openxmlformats.org/drawingml/2006/table">
            <a:tbl>
              <a:tblPr>
                <a:tableStyleId>{5C22544A-7EE6-4342-B048-85BDC9FD1C3A}</a:tableStyleId>
              </a:tblPr>
              <a:tblGrid>
                <a:gridCol w="5738088">
                  <a:extLst>
                    <a:ext uri="{9D8B030D-6E8A-4147-A177-3AD203B41FA5}">
                      <a16:colId xmlns:a16="http://schemas.microsoft.com/office/drawing/2014/main" val="20000"/>
                    </a:ext>
                  </a:extLst>
                </a:gridCol>
                <a:gridCol w="3863107">
                  <a:extLst>
                    <a:ext uri="{9D8B030D-6E8A-4147-A177-3AD203B41FA5}">
                      <a16:colId xmlns:a16="http://schemas.microsoft.com/office/drawing/2014/main" val="20001"/>
                    </a:ext>
                  </a:extLst>
                </a:gridCol>
              </a:tblGrid>
              <a:tr h="934323">
                <a:tc>
                  <a:txBody>
                    <a:bodyPr/>
                    <a:lstStyle/>
                    <a:p>
                      <a:pPr algn="l" fontAlgn="ctr"/>
                      <a:r>
                        <a:rPr lang="en-US" sz="1000" u="none" strike="noStrike">
                          <a:effectLst/>
                        </a:rPr>
                        <a:t>Name</a:t>
                      </a:r>
                      <a:endParaRPr lang="en-US" sz="1000" b="0" i="0" u="none" strike="noStrike">
                        <a:effectLst/>
                        <a:latin typeface="Verdana" panose="020B0604030504040204" pitchFamily="34" charset="0"/>
                      </a:endParaRPr>
                    </a:p>
                  </a:txBody>
                  <a:tcPr marL="9525" marR="9525" marT="9525" marB="0" anchor="ctr"/>
                </a:tc>
                <a:tc>
                  <a:txBody>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lang="en-US" sz="1000" dirty="0">
                          <a:solidFill>
                            <a:srgbClr val="000000"/>
                          </a:solidFill>
                          <a:effectLst/>
                          <a:latin typeface="Calibri" panose="020F0502020204030204" pitchFamily="34" charset="0"/>
                          <a:ea typeface="Arial" panose="020B0604020202020204" pitchFamily="34" charset="0"/>
                        </a:rPr>
                        <a:t>AHMED ALI,</a:t>
                      </a:r>
                    </a:p>
                    <a:p>
                      <a:pPr marL="0" marR="0" lvl="0" indent="0" algn="ctr" defTabSz="457200" rtl="0" eaLnBrk="1" fontAlgn="auto" latinLnBrk="0" hangingPunct="1">
                        <a:lnSpc>
                          <a:spcPct val="115000"/>
                        </a:lnSpc>
                        <a:spcBef>
                          <a:spcPts val="0"/>
                        </a:spcBef>
                        <a:spcAft>
                          <a:spcPts val="0"/>
                        </a:spcAft>
                        <a:buClrTx/>
                        <a:buSzTx/>
                        <a:buFontTx/>
                        <a:buNone/>
                        <a:tabLst/>
                        <a:defRPr/>
                      </a:pPr>
                      <a:r>
                        <a:rPr lang="en-US" sz="1100" dirty="0">
                          <a:solidFill>
                            <a:srgbClr val="000000"/>
                          </a:solidFill>
                          <a:effectLst/>
                          <a:latin typeface="Calibri" panose="020F0502020204030204" pitchFamily="34" charset="0"/>
                          <a:ea typeface="Arial" panose="020B0604020202020204" pitchFamily="34" charset="0"/>
                        </a:rPr>
                        <a:t> MUHAMMAD ASAD QURESHI,</a:t>
                      </a:r>
                      <a:r>
                        <a:rPr lang="en-US" sz="1400" dirty="0">
                          <a:solidFill>
                            <a:srgbClr val="000000"/>
                          </a:solidFill>
                          <a:effectLst/>
                          <a:latin typeface="Calibri" panose="020F0502020204030204" pitchFamily="34" charset="0"/>
                          <a:ea typeface="Arial" panose="020B0604020202020204" pitchFamily="34" charset="0"/>
                        </a:rPr>
                        <a:t> ALI SHAHID,</a:t>
                      </a:r>
                      <a:endParaRPr lang="en-PK" sz="1400" dirty="0">
                        <a:effectLst/>
                        <a:latin typeface="Arial" panose="020B0604020202020204" pitchFamily="34" charset="0"/>
                        <a:ea typeface="Arial" panose="020B0604020202020204" pitchFamily="34" charset="0"/>
                      </a:endParaRPr>
                    </a:p>
                    <a:p>
                      <a:pPr algn="ctr">
                        <a:lnSpc>
                          <a:spcPct val="115000"/>
                        </a:lnSpc>
                      </a:pPr>
                      <a:endParaRPr lang="en-PK"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10000"/>
                  </a:ext>
                </a:extLst>
              </a:tr>
              <a:tr h="636349">
                <a:tc>
                  <a:txBody>
                    <a:bodyPr/>
                    <a:lstStyle/>
                    <a:p>
                      <a:pPr algn="l" fontAlgn="ctr"/>
                      <a:r>
                        <a:rPr lang="en-US" sz="1000" u="none" strike="noStrike">
                          <a:effectLst/>
                        </a:rPr>
                        <a:t>Enrollment No.</a:t>
                      </a:r>
                      <a:endParaRPr lang="en-US" sz="1000" b="0" i="0" u="none" strike="noStrike">
                        <a:solidFill>
                          <a:srgbClr val="000000"/>
                        </a:solidFill>
                        <a:effectLst/>
                        <a:latin typeface="Verdana" panose="020B0604030504040204" pitchFamily="34" charset="0"/>
                      </a:endParaRPr>
                    </a:p>
                  </a:txBody>
                  <a:tcPr marL="9525" marR="9525" marT="9525" marB="0" anchor="ctr"/>
                </a:tc>
                <a:tc>
                  <a:txBody>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lang="en-US" sz="1800" kern="1200" dirty="0">
                          <a:solidFill>
                            <a:schemeClr val="dk1"/>
                          </a:solidFill>
                          <a:effectLst/>
                          <a:latin typeface="+mn-lt"/>
                          <a:ea typeface="+mn-ea"/>
                          <a:cs typeface="+mn-cs"/>
                        </a:rPr>
                        <a:t>Student1342492,</a:t>
                      </a:r>
                      <a:endParaRPr lang="en-PK" sz="1800" kern="1200" dirty="0">
                        <a:solidFill>
                          <a:schemeClr val="dk1"/>
                        </a:solidFill>
                        <a:effectLst/>
                        <a:latin typeface="+mn-lt"/>
                        <a:ea typeface="+mn-ea"/>
                        <a:cs typeface="+mn-cs"/>
                      </a:endParaRPr>
                    </a:p>
                    <a:p>
                      <a:pPr algn="ctr">
                        <a:lnSpc>
                          <a:spcPct val="115000"/>
                        </a:lnSpc>
                      </a:pPr>
                      <a:r>
                        <a:rPr lang="en-US" sz="1800" kern="1200" dirty="0">
                          <a:solidFill>
                            <a:schemeClr val="dk1"/>
                          </a:solidFill>
                          <a:effectLst/>
                          <a:latin typeface="+mn-lt"/>
                          <a:ea typeface="+mn-ea"/>
                          <a:cs typeface="+mn-cs"/>
                        </a:rPr>
                        <a:t>Student1342494,Student1342632,Student1336479</a:t>
                      </a:r>
                      <a:endParaRPr lang="en-PK"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10001"/>
                  </a:ext>
                </a:extLst>
              </a:tr>
              <a:tr h="467162">
                <a:tc>
                  <a:txBody>
                    <a:bodyPr/>
                    <a:lstStyle/>
                    <a:p>
                      <a:pPr algn="l" fontAlgn="ctr"/>
                      <a:r>
                        <a:rPr lang="en-US" sz="1000" u="none" strike="noStrike">
                          <a:effectLst/>
                        </a:rPr>
                        <a:t>Curriculum</a:t>
                      </a:r>
                      <a:endParaRPr lang="en-US" sz="1000" b="0" i="0" u="none" strike="noStrike">
                        <a:solidFill>
                          <a:srgbClr val="000000"/>
                        </a:solidFill>
                        <a:effectLst/>
                        <a:latin typeface="Verdana" panose="020B0604030504040204" pitchFamily="34" charset="0"/>
                      </a:endParaRPr>
                    </a:p>
                  </a:txBody>
                  <a:tcPr marL="9525" marR="9525" marT="9525" marB="0" anchor="ctr"/>
                </a:tc>
                <a:tc>
                  <a:txBody>
                    <a:bodyPr/>
                    <a:lstStyle/>
                    <a:p>
                      <a:pPr algn="ctr">
                        <a:lnSpc>
                          <a:spcPct val="115000"/>
                        </a:lnSpc>
                      </a:pPr>
                      <a:br>
                        <a:rPr lang="en-US" sz="1000" dirty="0">
                          <a:solidFill>
                            <a:srgbClr val="000000"/>
                          </a:solidFill>
                          <a:effectLst/>
                          <a:latin typeface="Calibri" panose="020F0502020204030204" pitchFamily="34" charset="0"/>
                          <a:ea typeface="Arial" panose="020B0604020202020204" pitchFamily="34" charset="0"/>
                        </a:rPr>
                      </a:br>
                      <a:r>
                        <a:rPr lang="en-US" sz="1000" dirty="0">
                          <a:solidFill>
                            <a:srgbClr val="000000"/>
                          </a:solidFill>
                          <a:effectLst/>
                          <a:latin typeface="Calibri" panose="020F0502020204030204" pitchFamily="34" charset="0"/>
                          <a:ea typeface="Arial" panose="020B0604020202020204" pitchFamily="34" charset="0"/>
                        </a:rPr>
                        <a:t>ACCP PRIME2.9</a:t>
                      </a:r>
                      <a:endParaRPr lang="en-PK" sz="1100" dirty="0">
                        <a:effectLst/>
                        <a:latin typeface="Arial" panose="020B0604020202020204" pitchFamily="34" charset="0"/>
                        <a:ea typeface="Arial" panose="020B0604020202020204" pitchFamily="34" charset="0"/>
                      </a:endParaRPr>
                    </a:p>
                    <a:p>
                      <a:pPr algn="ctr">
                        <a:lnSpc>
                          <a:spcPct val="115000"/>
                        </a:lnSpc>
                      </a:pPr>
                      <a:r>
                        <a:rPr lang="en-US" sz="1200" dirty="0">
                          <a:solidFill>
                            <a:srgbClr val="222222"/>
                          </a:solidFill>
                          <a:effectLst/>
                          <a:latin typeface="Arial" panose="020B0604020202020204" pitchFamily="34" charset="0"/>
                          <a:ea typeface="Arial" panose="020B0604020202020204" pitchFamily="34" charset="0"/>
                        </a:rPr>
                        <a:t> </a:t>
                      </a:r>
                      <a:endParaRPr lang="en-PK"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10002"/>
                  </a:ext>
                </a:extLst>
              </a:tr>
              <a:tr h="467162">
                <a:tc>
                  <a:txBody>
                    <a:bodyPr/>
                    <a:lstStyle/>
                    <a:p>
                      <a:pPr algn="l" fontAlgn="ctr"/>
                      <a:r>
                        <a:rPr lang="en-US" sz="1000" u="none" strike="noStrike">
                          <a:effectLst/>
                        </a:rPr>
                        <a:t>Semester</a:t>
                      </a:r>
                      <a:endParaRPr lang="en-US" sz="1000" b="0" i="0" u="none" strike="noStrike">
                        <a:solidFill>
                          <a:srgbClr val="000000"/>
                        </a:solidFill>
                        <a:effectLst/>
                        <a:latin typeface="Verdana" panose="020B0604030504040204" pitchFamily="34" charset="0"/>
                      </a:endParaRPr>
                    </a:p>
                  </a:txBody>
                  <a:tcPr marL="9525" marR="9525" marT="9525" marB="0" anchor="ctr"/>
                </a:tc>
                <a:tc>
                  <a:txBody>
                    <a:bodyPr/>
                    <a:lstStyle/>
                    <a:p>
                      <a:pPr algn="ctr">
                        <a:lnSpc>
                          <a:spcPct val="115000"/>
                        </a:lnSpc>
                      </a:pPr>
                      <a:r>
                        <a:rPr lang="en-US" sz="1100" dirty="0">
                          <a:effectLst/>
                          <a:latin typeface="Arial" panose="020B0604020202020204" pitchFamily="34" charset="0"/>
                          <a:ea typeface="Arial" panose="020B0604020202020204" pitchFamily="34" charset="0"/>
                        </a:rPr>
                        <a:t>2</a:t>
                      </a:r>
                      <a:r>
                        <a:rPr lang="en-US" sz="1100" baseline="30000" dirty="0">
                          <a:effectLst/>
                          <a:latin typeface="Arial" panose="020B0604020202020204" pitchFamily="34" charset="0"/>
                          <a:ea typeface="Arial" panose="020B0604020202020204" pitchFamily="34" charset="0"/>
                        </a:rPr>
                        <a:t>ND</a:t>
                      </a:r>
                      <a:r>
                        <a:rPr lang="en-US" sz="1100" dirty="0">
                          <a:effectLst/>
                          <a:latin typeface="Arial" panose="020B0604020202020204" pitchFamily="34" charset="0"/>
                          <a:ea typeface="Arial" panose="020B0604020202020204" pitchFamily="34" charset="0"/>
                        </a:rPr>
                        <a:t> SEMESTER</a:t>
                      </a:r>
                      <a:endParaRPr lang="en-PK"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10003"/>
                  </a:ext>
                </a:extLst>
              </a:tr>
              <a:tr h="0">
                <a:tc>
                  <a:txBody>
                    <a:bodyPr/>
                    <a:lstStyle/>
                    <a:p>
                      <a:pPr algn="l" fontAlgn="ctr"/>
                      <a:r>
                        <a:rPr lang="en-US" sz="1000" u="none" strike="noStrike">
                          <a:effectLst/>
                        </a:rPr>
                        <a:t>Centre Name</a:t>
                      </a:r>
                      <a:endParaRPr lang="en-US" sz="1000" b="0" i="0" u="none" strike="noStrike">
                        <a:solidFill>
                          <a:srgbClr val="000000"/>
                        </a:solidFill>
                        <a:effectLst/>
                        <a:latin typeface="Verdana" panose="020B0604030504040204" pitchFamily="34" charset="0"/>
                      </a:endParaRPr>
                    </a:p>
                  </a:txBody>
                  <a:tcPr marL="9525" marR="9525" marT="9525" marB="0" anchor="ctr"/>
                </a:tc>
                <a:tc>
                  <a:txBody>
                    <a:bodyPr/>
                    <a:lstStyle/>
                    <a:p>
                      <a:pPr algn="ctr" fontAlgn="ctr"/>
                      <a:r>
                        <a:rPr lang="en-US" sz="1000" u="none" strike="noStrike" dirty="0">
                          <a:effectLst/>
                        </a:rPr>
                        <a:t> APTECH NORTH NAZIMABAD</a:t>
                      </a:r>
                      <a:endParaRPr lang="en-US" sz="1000" b="1" i="0" u="none" strike="noStrike" dirty="0">
                        <a:effectLst/>
                        <a:latin typeface="Verdana" panose="020B0604030504040204" pitchFamily="34" charset="0"/>
                      </a:endParaRPr>
                    </a:p>
                  </a:txBody>
                  <a:tcPr marL="9525" marR="9525" marT="9525" marB="0" anchor="ctr"/>
                </a:tc>
                <a:extLst>
                  <a:ext uri="{0D108BD9-81ED-4DB2-BD59-A6C34878D82A}">
                    <a16:rowId xmlns:a16="http://schemas.microsoft.com/office/drawing/2014/main" val="10004"/>
                  </a:ext>
                </a:extLst>
              </a:tr>
            </a:tbl>
          </a:graphicData>
        </a:graphic>
      </p:graphicFrame>
      <p:pic>
        <p:nvPicPr>
          <p:cNvPr id="6" name="Picture 5">
            <a:extLst>
              <a:ext uri="{FF2B5EF4-FFF2-40B4-BE49-F238E27FC236}">
                <a16:creationId xmlns:a16="http://schemas.microsoft.com/office/drawing/2014/main" id="{0D71DC99-862B-6526-4D2E-FDADDAC887F2}"/>
              </a:ext>
            </a:extLst>
          </p:cNvPr>
          <p:cNvPicPr>
            <a:picLocks noChangeAspect="1"/>
          </p:cNvPicPr>
          <p:nvPr/>
        </p:nvPicPr>
        <p:blipFill>
          <a:blip r:embed="rId2"/>
          <a:stretch>
            <a:fillRect/>
          </a:stretch>
        </p:blipFill>
        <p:spPr>
          <a:xfrm>
            <a:off x="8417959" y="3056937"/>
            <a:ext cx="1329043" cy="274344"/>
          </a:xfrm>
          <a:prstGeom prst="rect">
            <a:avLst/>
          </a:prstGeom>
        </p:spPr>
      </p:pic>
    </p:spTree>
    <p:extLst>
      <p:ext uri="{BB962C8B-B14F-4D97-AF65-F5344CB8AC3E}">
        <p14:creationId xmlns:p14="http://schemas.microsoft.com/office/powerpoint/2010/main" val="8059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809527"/>
            <a:ext cx="6241816" cy="489337"/>
          </a:xfrm>
        </p:spPr>
        <p:txBody>
          <a:bodyPr>
            <a:normAutofit/>
          </a:bodyPr>
          <a:lstStyle/>
          <a:p>
            <a:r>
              <a:rPr lang="en-US" sz="1800" b="1" kern="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Online COVID TEST and VACCINATION Booking System</a:t>
            </a:r>
            <a:endParaRPr lang="en-US" dirty="0"/>
          </a:p>
        </p:txBody>
      </p:sp>
      <p:sp>
        <p:nvSpPr>
          <p:cNvPr id="4" name="Text Placeholder 3"/>
          <p:cNvSpPr>
            <a:spLocks noGrp="1"/>
          </p:cNvSpPr>
          <p:nvPr>
            <p:ph type="body" sz="half" idx="2"/>
          </p:nvPr>
        </p:nvSpPr>
        <p:spPr>
          <a:xfrm>
            <a:off x="1295399" y="1381991"/>
            <a:ext cx="6241816" cy="4651855"/>
          </a:xfrm>
        </p:spPr>
        <p:txBody>
          <a:bodyPr/>
          <a:lstStyle/>
          <a:p>
            <a:r>
              <a:rPr lang="en-US" sz="1800" dirty="0">
                <a:effectLst/>
                <a:latin typeface="Calibri" panose="020F0502020204030204" pitchFamily="34" charset="0"/>
                <a:ea typeface="Times New Roman" panose="02020603050405020304" pitchFamily="18" charset="0"/>
              </a:rPr>
              <a:t>App will provide Online Registration System (ORS) is a framework to link various hospitals across the country for mobile number based online registration and appointment system. Portal facilitates online appointments for vaccination. Detail reports showing information about test and vaccination patients taking appointment through this portal can be seen. Hospitals can come on board this platform and provide their appointment slots for online booking by patients. The system facilitates Hospitals to easily manage their registration and appointment process and monitor the flow of patients</a:t>
            </a:r>
            <a:endParaRPr lang="en-PK" sz="1800" dirty="0">
              <a:effectLst/>
              <a:latin typeface="Times New Roman" panose="02020603050405020304" pitchFamily="18" charset="0"/>
              <a:ea typeface="Times New Roman" panose="02020603050405020304" pitchFamily="18" charset="0"/>
            </a:endParaRPr>
          </a:p>
          <a:p>
            <a:endParaRPr lang="en-US" dirty="0"/>
          </a:p>
        </p:txBody>
      </p:sp>
      <p:pic>
        <p:nvPicPr>
          <p:cNvPr id="22" name="Picture Placeholder 21">
            <a:extLst>
              <a:ext uri="{FF2B5EF4-FFF2-40B4-BE49-F238E27FC236}">
                <a16:creationId xmlns:a16="http://schemas.microsoft.com/office/drawing/2014/main" id="{0CEF9D1E-D0DB-3592-32A1-4DBD728D6CD9}"/>
              </a:ext>
            </a:extLst>
          </p:cNvPr>
          <p:cNvPicPr>
            <a:picLocks noGrp="1" noChangeAspect="1"/>
          </p:cNvPicPr>
          <p:nvPr>
            <p:ph type="pic" idx="1"/>
          </p:nvPr>
        </p:nvPicPr>
        <p:blipFill rotWithShape="1">
          <a:blip r:embed="rId2"/>
          <a:srcRect l="16196" r="16196"/>
          <a:stretch/>
        </p:blipFill>
        <p:spPr>
          <a:xfrm>
            <a:off x="7750882" y="812135"/>
            <a:ext cx="3607812" cy="5233729"/>
          </a:xfrm>
          <a:prstGeom prst="roundRect">
            <a:avLst>
              <a:gd name="adj" fmla="val 0"/>
            </a:avLst>
          </a:prstGeom>
        </p:spPr>
      </p:pic>
    </p:spTree>
    <p:extLst>
      <p:ext uri="{BB962C8B-B14F-4D97-AF65-F5344CB8AC3E}">
        <p14:creationId xmlns:p14="http://schemas.microsoft.com/office/powerpoint/2010/main" val="269229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help we give to a patient?</a:t>
            </a:r>
          </a:p>
        </p:txBody>
      </p:sp>
      <p:sp>
        <p:nvSpPr>
          <p:cNvPr id="3" name="Content Placeholder 2"/>
          <p:cNvSpPr>
            <a:spLocks noGrp="1"/>
          </p:cNvSpPr>
          <p:nvPr>
            <p:ph idx="1"/>
          </p:nvPr>
        </p:nvSpPr>
        <p:spPr/>
        <p:txBody>
          <a:bodyPr>
            <a:normAutofit fontScale="92500"/>
          </a:bodyPr>
          <a:lstStyle/>
          <a:p>
            <a:r>
              <a:rPr lang="en-US" dirty="0"/>
              <a:t>Patient can book an covid test appointment.</a:t>
            </a:r>
          </a:p>
          <a:p>
            <a:r>
              <a:rPr lang="en-US" dirty="0"/>
              <a:t>Patient can search through a provided </a:t>
            </a:r>
            <a:r>
              <a:rPr lang="en-US" dirty="0" err="1"/>
              <a:t>orderno</a:t>
            </a:r>
            <a:r>
              <a:rPr lang="en-US" dirty="0"/>
              <a:t> for their covid status from home.</a:t>
            </a:r>
          </a:p>
          <a:p>
            <a:r>
              <a:rPr lang="en-US" dirty="0"/>
              <a:t>Patient can view all available vaccines and registered hospitals to have choice to book the nearest ones.</a:t>
            </a:r>
          </a:p>
          <a:p>
            <a:r>
              <a:rPr lang="en-US" dirty="0"/>
              <a:t>Patient can select a timeslot for easy covid test/vaccination.</a:t>
            </a:r>
          </a:p>
          <a:p>
            <a:r>
              <a:rPr lang="en-US" dirty="0"/>
              <a:t>Patient after login/signup can view their test reports without searching through </a:t>
            </a:r>
            <a:r>
              <a:rPr lang="en-US" dirty="0" err="1"/>
              <a:t>orderno</a:t>
            </a:r>
            <a:endParaRPr lang="en-US" dirty="0"/>
          </a:p>
          <a:p>
            <a:endParaRPr lang="en-US" dirty="0"/>
          </a:p>
        </p:txBody>
      </p:sp>
    </p:spTree>
    <p:extLst>
      <p:ext uri="{BB962C8B-B14F-4D97-AF65-F5344CB8AC3E}">
        <p14:creationId xmlns:p14="http://schemas.microsoft.com/office/powerpoint/2010/main" val="2314680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B266-3BAB-EAA3-27D0-EDE419D3D3A5}"/>
              </a:ext>
            </a:extLst>
          </p:cNvPr>
          <p:cNvSpPr>
            <a:spLocks noGrp="1"/>
          </p:cNvSpPr>
          <p:nvPr>
            <p:ph type="ctrTitle"/>
          </p:nvPr>
        </p:nvSpPr>
        <p:spPr/>
        <p:txBody>
          <a:bodyPr/>
          <a:lstStyle/>
          <a:p>
            <a:r>
              <a:rPr lang="en-US" dirty="0"/>
              <a:t>Booking an covid test</a:t>
            </a:r>
            <a:endParaRPr lang="en-PK" dirty="0"/>
          </a:p>
        </p:txBody>
      </p:sp>
      <p:sp>
        <p:nvSpPr>
          <p:cNvPr id="3" name="Subtitle 2">
            <a:extLst>
              <a:ext uri="{FF2B5EF4-FFF2-40B4-BE49-F238E27FC236}">
                <a16:creationId xmlns:a16="http://schemas.microsoft.com/office/drawing/2014/main" id="{68B6EF62-13F9-8042-CF4E-FAA332F8B752}"/>
              </a:ext>
            </a:extLst>
          </p:cNvPr>
          <p:cNvSpPr>
            <a:spLocks noGrp="1"/>
          </p:cNvSpPr>
          <p:nvPr>
            <p:ph type="subTitle" idx="1"/>
          </p:nvPr>
        </p:nvSpPr>
        <p:spPr/>
        <p:txBody>
          <a:bodyPr/>
          <a:lstStyle/>
          <a:p>
            <a:r>
              <a:rPr lang="en-US" dirty="0"/>
              <a:t>We will go through how the data moves</a:t>
            </a:r>
            <a:endParaRPr lang="en-PK" dirty="0"/>
          </a:p>
        </p:txBody>
      </p:sp>
    </p:spTree>
    <p:extLst>
      <p:ext uri="{BB962C8B-B14F-4D97-AF65-F5344CB8AC3E}">
        <p14:creationId xmlns:p14="http://schemas.microsoft.com/office/powerpoint/2010/main" val="850570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0D60118-4105-E901-0FB2-62D27CF26B25}"/>
              </a:ext>
            </a:extLst>
          </p:cNvPr>
          <p:cNvSpPr>
            <a:spLocks noGrp="1"/>
          </p:cNvSpPr>
          <p:nvPr>
            <p:ph type="body" sz="half" idx="2"/>
          </p:nvPr>
        </p:nvSpPr>
        <p:spPr/>
        <p:txBody>
          <a:bodyPr/>
          <a:lstStyle/>
          <a:p>
            <a:r>
              <a:rPr lang="en-US" dirty="0"/>
              <a:t>First a patient fill their detail and after then he gets an alert of order no</a:t>
            </a:r>
            <a:endParaRPr lang="en-PK" dirty="0"/>
          </a:p>
        </p:txBody>
      </p:sp>
      <p:pic>
        <p:nvPicPr>
          <p:cNvPr id="5" name="Picture Placeholder 4">
            <a:extLst>
              <a:ext uri="{FF2B5EF4-FFF2-40B4-BE49-F238E27FC236}">
                <a16:creationId xmlns:a16="http://schemas.microsoft.com/office/drawing/2014/main" id="{C4CE407C-C28D-5D13-ED81-E842730D5291}"/>
              </a:ext>
            </a:extLst>
          </p:cNvPr>
          <p:cNvPicPr>
            <a:picLocks noGrp="1" noChangeAspect="1"/>
          </p:cNvPicPr>
          <p:nvPr>
            <p:ph type="pic" idx="1"/>
          </p:nvPr>
        </p:nvPicPr>
        <p:blipFill>
          <a:blip r:embed="rId2"/>
          <a:srcRect t="18487" b="18487"/>
          <a:stretch>
            <a:fillRect/>
          </a:stretch>
        </p:blipFill>
        <p:spPr>
          <a:xfrm>
            <a:off x="1041427" y="1041399"/>
            <a:ext cx="10105972" cy="4050718"/>
          </a:xfrm>
          <a:prstGeom prst="rect">
            <a:avLst/>
          </a:prstGeom>
        </p:spPr>
      </p:pic>
    </p:spTree>
    <p:extLst>
      <p:ext uri="{BB962C8B-B14F-4D97-AF65-F5344CB8AC3E}">
        <p14:creationId xmlns:p14="http://schemas.microsoft.com/office/powerpoint/2010/main" val="222865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6CA9A1-EFCA-E5F9-8BE4-F5F22679D2E5}"/>
              </a:ext>
            </a:extLst>
          </p:cNvPr>
          <p:cNvSpPr>
            <a:spLocks noGrp="1"/>
          </p:cNvSpPr>
          <p:nvPr>
            <p:ph type="body" sz="half" idx="2"/>
          </p:nvPr>
        </p:nvSpPr>
        <p:spPr/>
        <p:txBody>
          <a:bodyPr/>
          <a:lstStyle/>
          <a:p>
            <a:r>
              <a:rPr lang="en-US" dirty="0"/>
              <a:t>After booking from patient side data comes to admin where he select the nearest hospital with patient timeslot selected</a:t>
            </a:r>
            <a:endParaRPr lang="en-PK" dirty="0"/>
          </a:p>
        </p:txBody>
      </p:sp>
      <p:pic>
        <p:nvPicPr>
          <p:cNvPr id="6" name="Picture 5">
            <a:extLst>
              <a:ext uri="{FF2B5EF4-FFF2-40B4-BE49-F238E27FC236}">
                <a16:creationId xmlns:a16="http://schemas.microsoft.com/office/drawing/2014/main" id="{8511ABE4-75AB-757F-C06E-BCFDD70E5858}"/>
              </a:ext>
            </a:extLst>
          </p:cNvPr>
          <p:cNvPicPr>
            <a:picLocks noChangeAspect="1"/>
          </p:cNvPicPr>
          <p:nvPr/>
        </p:nvPicPr>
        <p:blipFill>
          <a:blip r:embed="rId2"/>
          <a:stretch>
            <a:fillRect/>
          </a:stretch>
        </p:blipFill>
        <p:spPr>
          <a:xfrm>
            <a:off x="1210273" y="949896"/>
            <a:ext cx="9771453" cy="1511293"/>
          </a:xfrm>
          <a:prstGeom prst="rect">
            <a:avLst/>
          </a:prstGeom>
        </p:spPr>
      </p:pic>
      <p:pic>
        <p:nvPicPr>
          <p:cNvPr id="9" name="Picture 8">
            <a:extLst>
              <a:ext uri="{FF2B5EF4-FFF2-40B4-BE49-F238E27FC236}">
                <a16:creationId xmlns:a16="http://schemas.microsoft.com/office/drawing/2014/main" id="{49686F6D-F2FB-D932-E3E3-9936079F91E1}"/>
              </a:ext>
            </a:extLst>
          </p:cNvPr>
          <p:cNvPicPr>
            <a:picLocks noChangeAspect="1"/>
          </p:cNvPicPr>
          <p:nvPr/>
        </p:nvPicPr>
        <p:blipFill>
          <a:blip r:embed="rId3"/>
          <a:stretch>
            <a:fillRect/>
          </a:stretch>
        </p:blipFill>
        <p:spPr>
          <a:xfrm>
            <a:off x="1210272" y="2461189"/>
            <a:ext cx="9771453" cy="2717562"/>
          </a:xfrm>
          <a:prstGeom prst="rect">
            <a:avLst/>
          </a:prstGeom>
        </p:spPr>
      </p:pic>
    </p:spTree>
    <p:extLst>
      <p:ext uri="{BB962C8B-B14F-4D97-AF65-F5344CB8AC3E}">
        <p14:creationId xmlns:p14="http://schemas.microsoft.com/office/powerpoint/2010/main" val="1280250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E3ED94-B4C5-43C2-915D-9A5047C03BA2}"/>
              </a:ext>
            </a:extLst>
          </p:cNvPr>
          <p:cNvSpPr>
            <a:spLocks noGrp="1"/>
          </p:cNvSpPr>
          <p:nvPr>
            <p:ph type="body" sz="half" idx="2"/>
          </p:nvPr>
        </p:nvSpPr>
        <p:spPr/>
        <p:txBody>
          <a:bodyPr/>
          <a:lstStyle/>
          <a:p>
            <a:r>
              <a:rPr lang="en-US" dirty="0"/>
              <a:t>When covid test is completed then selected hospital login and update patient remarks</a:t>
            </a:r>
            <a:endParaRPr lang="en-PK" dirty="0"/>
          </a:p>
        </p:txBody>
      </p:sp>
      <p:pic>
        <p:nvPicPr>
          <p:cNvPr id="6" name="Picture 5">
            <a:extLst>
              <a:ext uri="{FF2B5EF4-FFF2-40B4-BE49-F238E27FC236}">
                <a16:creationId xmlns:a16="http://schemas.microsoft.com/office/drawing/2014/main" id="{7414755D-FC14-723C-BA24-094388A811FE}"/>
              </a:ext>
            </a:extLst>
          </p:cNvPr>
          <p:cNvPicPr>
            <a:picLocks noChangeAspect="1"/>
          </p:cNvPicPr>
          <p:nvPr/>
        </p:nvPicPr>
        <p:blipFill>
          <a:blip r:embed="rId2"/>
          <a:stretch>
            <a:fillRect/>
          </a:stretch>
        </p:blipFill>
        <p:spPr>
          <a:xfrm>
            <a:off x="973972" y="780718"/>
            <a:ext cx="10244055" cy="1655428"/>
          </a:xfrm>
          <a:prstGeom prst="rect">
            <a:avLst/>
          </a:prstGeom>
        </p:spPr>
      </p:pic>
      <p:pic>
        <p:nvPicPr>
          <p:cNvPr id="8" name="Picture 7">
            <a:extLst>
              <a:ext uri="{FF2B5EF4-FFF2-40B4-BE49-F238E27FC236}">
                <a16:creationId xmlns:a16="http://schemas.microsoft.com/office/drawing/2014/main" id="{AB4B6B92-CB46-21D6-4CB8-6FE59106FADB}"/>
              </a:ext>
            </a:extLst>
          </p:cNvPr>
          <p:cNvPicPr>
            <a:picLocks noChangeAspect="1"/>
          </p:cNvPicPr>
          <p:nvPr/>
        </p:nvPicPr>
        <p:blipFill>
          <a:blip r:embed="rId3"/>
          <a:stretch>
            <a:fillRect/>
          </a:stretch>
        </p:blipFill>
        <p:spPr>
          <a:xfrm>
            <a:off x="973971" y="2436146"/>
            <a:ext cx="10244055" cy="2533110"/>
          </a:xfrm>
          <a:prstGeom prst="rect">
            <a:avLst/>
          </a:prstGeom>
        </p:spPr>
      </p:pic>
    </p:spTree>
    <p:extLst>
      <p:ext uri="{BB962C8B-B14F-4D97-AF65-F5344CB8AC3E}">
        <p14:creationId xmlns:p14="http://schemas.microsoft.com/office/powerpoint/2010/main" val="100783211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1729</TotalTime>
  <Words>389</Words>
  <Application>Microsoft Office PowerPoint</Application>
  <PresentationFormat>Widescreen</PresentationFormat>
  <Paragraphs>46</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Garamond</vt:lpstr>
      <vt:lpstr>Times New Roman</vt:lpstr>
      <vt:lpstr>Verdana</vt:lpstr>
      <vt:lpstr>Organic</vt:lpstr>
      <vt:lpstr>Online COVID TEST and VACCINATION Booking System </vt:lpstr>
      <vt:lpstr>INDEX</vt:lpstr>
      <vt:lpstr>ABOUT US</vt:lpstr>
      <vt:lpstr>Online COVID TEST and VACCINATION Booking System</vt:lpstr>
      <vt:lpstr>What help we give to a patient?</vt:lpstr>
      <vt:lpstr>Booking an covid test</vt:lpstr>
      <vt:lpstr>PowerPoint Presentation</vt:lpstr>
      <vt:lpstr>PowerPoint Presentation</vt:lpstr>
      <vt:lpstr>PowerPoint Presentation</vt:lpstr>
      <vt:lpstr>PowerPoint Presentation</vt:lpstr>
      <vt:lpstr>BOOKING A VACCINATION APPOINTMENT</vt:lpstr>
      <vt:lpstr>PowerPoint Presentation</vt:lpstr>
      <vt:lpstr>PowerPoint Presentation</vt:lpstr>
      <vt:lpstr>PowerPoint Presentation</vt:lpstr>
      <vt:lpstr>Front end</vt:lpstr>
      <vt:lpstr>PowerPoint Presentation</vt:lpstr>
      <vt:lpstr>PowerPoint Presentation</vt:lpstr>
      <vt:lpstr>PowerPoint Presentation</vt:lpstr>
      <vt:lpstr>PowerPoint Presentation</vt:lpstr>
      <vt:lpstr>Back End</vt:lpstr>
      <vt:lpstr>PowerPoint Presentation</vt:lpstr>
      <vt:lpstr>PowerPoint Presentation</vt:lpstr>
      <vt:lpstr>PowerPoint Presentation</vt:lpstr>
      <vt:lpstr>DATABASE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NEX-TAG</dc:title>
  <dc:creator>FCC</dc:creator>
  <cp:lastModifiedBy>ahmed khan</cp:lastModifiedBy>
  <cp:revision>25</cp:revision>
  <dcterms:created xsi:type="dcterms:W3CDTF">2022-03-14T15:44:01Z</dcterms:created>
  <dcterms:modified xsi:type="dcterms:W3CDTF">2022-12-10T04:06:26Z</dcterms:modified>
</cp:coreProperties>
</file>